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7"/>
  </p:notesMasterIdLst>
  <p:sldIdLst>
    <p:sldId id="256" r:id="rId2"/>
    <p:sldId id="311" r:id="rId3"/>
    <p:sldId id="299" r:id="rId4"/>
    <p:sldId id="304" r:id="rId5"/>
    <p:sldId id="84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B52A1-DFC0-4278-9264-9E23F2E0074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D9A99-3A87-405D-A579-C34E1F8BB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65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AFF0F-D7AD-9742-85E2-AB26C07BEC5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7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526B6-FD8C-4865-89E4-1E0ADE8669B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Leadership inclusiveness</a:t>
            </a:r>
            <a:r>
              <a:rPr lang="en-US" baseline="0" dirty="0"/>
              <a:t> was predictive of intention to report adverse events, as mediated by psychological safety. “Your opinion matters” led to 82% </a:t>
            </a:r>
            <a:r>
              <a:rPr lang="en-US" baseline="0" dirty="0" err="1"/>
              <a:t>vs</a:t>
            </a:r>
            <a:r>
              <a:rPr lang="en-US" baseline="0" dirty="0"/>
              <a:t> 30% of medical students speaking up during a simulation when the attending surgeon was about to make an error.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D6582-C896-44F7-B45E-EC1B8AE26C1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2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000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03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49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84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23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6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2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1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25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95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7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0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6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C774AAC-6067-40EB-8410-69080F66D42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761F3-2D5E-42AE-989D-F70F1AB1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39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hyperlink" Target="mailto:rminehart@mgh.harvard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9EAF4-4923-40FE-9BCD-D64D20803B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Name/Claim/Aim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FB518-F25F-4484-8445-87672032FC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new crisis resource management paradigm</a:t>
            </a:r>
          </a:p>
          <a:p>
            <a:r>
              <a:rPr lang="en-US" dirty="0"/>
              <a:t>Center for Medical Simulation</a:t>
            </a:r>
          </a:p>
        </p:txBody>
      </p:sp>
      <p:pic>
        <p:nvPicPr>
          <p:cNvPr id="4" name="Picture 14" descr="New CMS logo">
            <a:extLst>
              <a:ext uri="{FF2B5EF4-FFF2-40B4-BE49-F238E27FC236}">
                <a16:creationId xmlns:a16="http://schemas.microsoft.com/office/drawing/2014/main" id="{FFDE7745-8AB0-4415-87C2-B40C64FC3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288" y="5260173"/>
            <a:ext cx="1507774" cy="145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CA Slide 1">
            <a:hlinkClick r:id="" action="ppaction://media"/>
            <a:extLst>
              <a:ext uri="{FF2B5EF4-FFF2-40B4-BE49-F238E27FC236}">
                <a16:creationId xmlns:a16="http://schemas.microsoft.com/office/drawing/2014/main" id="{7B3A77EB-3691-4C79-834A-8CADBEDFC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7" y="5638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5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304799" y="407331"/>
            <a:ext cx="3691468" cy="25843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148666" y="390399"/>
            <a:ext cx="4047066" cy="26077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CLAIM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314267" y="424265"/>
            <a:ext cx="3674529" cy="25504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AIM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733" y="3059469"/>
            <a:ext cx="352213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Dx or changes in vital signs out loud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If applicable, include: you’re not sure what the underlying diagnosis is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Recap at intervals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8666" y="3059469"/>
            <a:ext cx="374226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Claim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/Delegate Event manager or Team Leader (must be inclusive and inviting)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Claim/Designate roles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5732" y="3059469"/>
            <a:ext cx="3877725" cy="351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Team</a:t>
            </a:r>
          </a:p>
          <a:p>
            <a:pPr marL="742950" lvl="1" indent="-285750">
              <a:lnSpc>
                <a:spcPct val="80000"/>
              </a:lnSpc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 or modify the plan, specify interventions</a:t>
            </a:r>
          </a:p>
          <a:p>
            <a:pPr marL="742950" lvl="1" indent="-285750">
              <a:lnSpc>
                <a:spcPct val="80000"/>
              </a:lnSpc>
              <a:buFont typeface="Arial"/>
              <a:buChar char="•"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80000"/>
              </a:lnSpc>
              <a:buFont typeface="Arial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If applicable, include: gathering data for underlying diagnosis if unknown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Seek further input 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Consult Emergency Manual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pic>
        <p:nvPicPr>
          <p:cNvPr id="8" name="NCA Slide 5">
            <a:hlinkClick r:id="" action="ppaction://media"/>
            <a:extLst>
              <a:ext uri="{FF2B5EF4-FFF2-40B4-BE49-F238E27FC236}">
                <a16:creationId xmlns:a16="http://schemas.microsoft.com/office/drawing/2014/main" id="{E226B342-6E50-416B-87BE-EA091604E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43" y="5681800"/>
            <a:ext cx="1176200" cy="11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ameClaimAim_12.15.16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40" y="251794"/>
            <a:ext cx="10218594" cy="6433930"/>
          </a:xfrm>
          <a:prstGeom prst="rect">
            <a:avLst/>
          </a:prstGeom>
        </p:spPr>
      </p:pic>
      <p:pic>
        <p:nvPicPr>
          <p:cNvPr id="3" name="NCA Slide 6">
            <a:hlinkClick r:id="" action="ppaction://media"/>
            <a:extLst>
              <a:ext uri="{FF2B5EF4-FFF2-40B4-BE49-F238E27FC236}">
                <a16:creationId xmlns:a16="http://schemas.microsoft.com/office/drawing/2014/main" id="{62F169A6-7EAA-4D2A-8C97-8E00E2877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79" y="5751584"/>
            <a:ext cx="1135064" cy="1135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 can enable or inhibit speaking-up</a:t>
            </a:r>
          </a:p>
        </p:txBody>
      </p:sp>
      <p:pic>
        <p:nvPicPr>
          <p:cNvPr id="4" name="Content Placeholder 3" descr="give-a-hand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7" y="1912938"/>
            <a:ext cx="4195762" cy="4195762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561012" y="1856286"/>
            <a:ext cx="6034087" cy="4195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Explicit display of openness, availability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accessibility by leaders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3600" i="1" baseline="0" dirty="0">
                <a:latin typeface="+mj-lt"/>
                <a:ea typeface="+mj-ea"/>
                <a:cs typeface="+mj-cs"/>
              </a:rPr>
              <a:t>Others’ perceptions</a:t>
            </a:r>
            <a:r>
              <a:rPr lang="en-US" sz="3600" baseline="0" dirty="0">
                <a:latin typeface="+mj-lt"/>
                <a:ea typeface="+mj-ea"/>
                <a:cs typeface="+mj-cs"/>
              </a:rPr>
              <a:t> matter most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“We all need to contribute </a:t>
            </a:r>
            <a:r>
              <a:rPr lang="en-US" sz="3600" dirty="0">
                <a:latin typeface="+mj-lt"/>
                <a:ea typeface="+mj-ea"/>
                <a:cs typeface="+mj-cs"/>
              </a:rPr>
              <a:t>ideas and thoughts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6234112"/>
            <a:ext cx="121920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  <a:ea typeface="ＭＳ Ｐゴシック" panose="020B0600070205080204" pitchFamily="34" charset="-128"/>
                <a:cs typeface="+mn-cs"/>
              </a:rPr>
              <a:t>Minehart RD et al 2020,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  <a:ea typeface="ＭＳ Ｐゴシック" panose="020B0600070205080204" pitchFamily="34" charset="-128"/>
                <a:cs typeface="+mn-cs"/>
              </a:rPr>
              <a:t>Barzallo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ea typeface="ＭＳ Ｐゴシック" panose="020B0600070205080204" pitchFamily="34" charset="-128"/>
                <a:cs typeface="+mn-cs"/>
              </a:rPr>
              <a:t> Salazar MJ et al 2014, Appelbaum NP et al 2016.</a:t>
            </a:r>
          </a:p>
          <a:p>
            <a:pPr>
              <a:defRPr/>
            </a:pPr>
            <a:endParaRPr lang="en-US" sz="1350" b="1" dirty="0"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NCA Slide 10">
            <a:hlinkClick r:id="" action="ppaction://media"/>
            <a:extLst>
              <a:ext uri="{FF2B5EF4-FFF2-40B4-BE49-F238E27FC236}">
                <a16:creationId xmlns:a16="http://schemas.microsoft.com/office/drawing/2014/main" id="{4654B471-E0AD-43F2-BAEF-A627FF24F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51" y="5679281"/>
            <a:ext cx="1178719" cy="1178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08CF-2BAC-4943-B7E8-FCC71F1EC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b="1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A576A-D383-47E2-BD65-71BE1AEB9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Email: </a:t>
            </a:r>
            <a:r>
              <a:rPr lang="en-US" sz="4800" dirty="0">
                <a:hlinkClick r:id="rId4"/>
              </a:rPr>
              <a:t>rminehart@mgh.harvard.edu</a:t>
            </a: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Be kind to yourselves and others during this time</a:t>
            </a:r>
          </a:p>
        </p:txBody>
      </p:sp>
      <p:pic>
        <p:nvPicPr>
          <p:cNvPr id="4" name="NCA Slide 11">
            <a:hlinkClick r:id="" action="ppaction://media"/>
            <a:extLst>
              <a:ext uri="{FF2B5EF4-FFF2-40B4-BE49-F238E27FC236}">
                <a16:creationId xmlns:a16="http://schemas.microsoft.com/office/drawing/2014/main" id="{5D1C6B61-EE2A-4B9D-B7E1-E2A02F600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169" y="5510213"/>
            <a:ext cx="1185862" cy="118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7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1816</TotalTime>
  <Words>212</Words>
  <Application>Microsoft Macintosh PowerPoint</Application>
  <PresentationFormat>Widescreen</PresentationFormat>
  <Paragraphs>35</Paragraphs>
  <Slides>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Century Gothic</vt:lpstr>
      <vt:lpstr>Times New Roman</vt:lpstr>
      <vt:lpstr>Wingdings 3</vt:lpstr>
      <vt:lpstr>Ion</vt:lpstr>
      <vt:lpstr>Name/Claim/Aim</vt:lpstr>
      <vt:lpstr>PowerPoint Presentation</vt:lpstr>
      <vt:lpstr>PowerPoint Presentation</vt:lpstr>
      <vt:lpstr>Leaders can enable or inhibit speaking-up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Name/Claim/Aim</dc:title>
  <dc:creator>Minehart, Rebecca D.,M.D.</dc:creator>
  <cp:lastModifiedBy>Jeanette Esau</cp:lastModifiedBy>
  <cp:revision>14</cp:revision>
  <dcterms:created xsi:type="dcterms:W3CDTF">2020-02-04T19:35:19Z</dcterms:created>
  <dcterms:modified xsi:type="dcterms:W3CDTF">2020-03-20T16:53:01Z</dcterms:modified>
</cp:coreProperties>
</file>