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2" r:id="rId4"/>
    <p:sldId id="472" r:id="rId5"/>
    <p:sldId id="478" r:id="rId6"/>
    <p:sldId id="471" r:id="rId7"/>
    <p:sldId id="473" r:id="rId8"/>
    <p:sldId id="474" r:id="rId9"/>
    <p:sldId id="481" r:id="rId10"/>
    <p:sldId id="475" r:id="rId11"/>
    <p:sldId id="479" r:id="rId12"/>
    <p:sldId id="4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6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E6CD6-5FD8-49A1-9172-E99829561E40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0806-0775-4F01-9B07-3EDD0D8A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2681-B875-1544-B780-47D74B8E2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3524-3DF6-3445-8BC1-E66FA969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34EE8-62F1-4943-978A-A4F97E4C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63EB6-F471-1543-BE7B-12A1264A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760F7-8A78-A54E-820F-B68030BD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977A-236E-E046-98E3-E0F098D4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99E8D-779E-4F4B-B823-8873668F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A773B-EADA-A74F-BA32-A322B07B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C8DC1-FD13-4641-9B17-081C6782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DE22F-90C7-6441-AA98-F644D03E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C01C8-E52F-BB4E-B2C3-2E8B376C7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69E42-E4EE-844B-81FB-C7684A28C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48EA4-76BE-0440-809B-7507DDDB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283E8-F7AB-9E45-9474-333656E7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1B212-FC8C-4F4B-967C-6A8AA66D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075F-896C-AA42-967A-2CA2D8E9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5A31A-DA6D-BC4E-BE80-FBBADA0C1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95090-736C-9443-BBA4-A8F99189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F9DF-2755-3C4D-9082-A1FEC898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C660F-4AC0-3B48-A69C-B703C3FD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ABB6-43C3-5A42-A674-1CB65ECD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54C50-0B68-0641-AFDA-B190D5DB1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851FC-4730-2A4B-B4EC-BED2B4D8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9A41-9B40-6D4D-9D74-5AF615A4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4D5B1-E9F2-E447-B23B-91AA8D49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0087-0DFD-2A4C-8C55-AF7D6FF7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502D8-DF67-8A48-AE75-57D41DD1D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25023-6BA2-9F41-B054-1AD542CD2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90AAF-048B-6848-8899-8FBA0701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BDC0-6994-9241-B257-12611679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B7AF-2EE1-CF4A-B994-C423461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4C84-DBAF-5F44-8697-3B8A2F16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B78E4-F507-F743-A6D7-3EEA7C63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E2A8D-AB86-864A-ADED-362F7C299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D0C25-33D4-C04E-8779-9125D2915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96883-FF37-2741-900C-C000694AB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377958-8230-0249-A24D-B96D8E68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39EE0-3FB7-824B-8FF0-96C45F7A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D4210-812C-0448-BB76-83204038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FFED-B733-B249-9150-CC1D2A8E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898FD-1A60-9440-AF1E-C38F8A0F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C19AF-6BD2-9B43-8354-B9117BE1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7441B-EB38-0D45-A1C8-A47A883A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28035-8511-AD4F-8275-57DCF072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CD2BA-5D8C-0F4E-AC9B-7C8D6A3B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0C19-AF58-8048-9B5F-2A8C1814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74FA-5A5E-834D-BD5F-473368CE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A5F5-24E1-D340-97E0-9C37ABE5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8CE37-44F5-3A4C-A145-FAE052A4D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A6F28-ECD3-A842-9B0E-F9A9FEC5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B709E-346C-864B-8FBA-5D50AD68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722B7-7A3E-9643-A827-F1D38EB2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26B4-BFFA-2C4A-98FE-BE0A7546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90116-2314-F345-8991-B4C1817B0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4A2E2-977C-BB4F-B569-D093E3462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DF730-0CEF-EF4B-A1E9-9AC2F846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985F8-05A6-3F4E-8A36-C56CA0A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6CB2F-57A8-8D44-B469-8960C605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734A8-73A1-284D-A259-BC5D332C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AF855-1468-FF41-A40F-0C3E31C97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CC112-9F97-994D-985D-84923B193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6217-BF04-A047-B506-D3788BF1140D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B465A-956E-EA40-99DC-3C8B32FCD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573E-FBC9-974A-9D6A-5814C5938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D1BC-476F-1546-97CD-ABCA5806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wedishnomad.com/thank-you-in-different-languag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goatsandsoda/2018/02/03/581805417/the-liberian-elbow-bump-is-your-good-friend-during-flu-seas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.ieeeusa.org/articles/never-have-any-questions-as-your-last-sli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7013-D16F-5946-AFD8-6EA3682B9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E49A6-D532-B64D-A9F6-438B12CA7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925777-2021-9046-AF56-ADC80303ED80}"/>
              </a:ext>
            </a:extLst>
          </p:cNvPr>
          <p:cNvGrpSpPr/>
          <p:nvPr/>
        </p:nvGrpSpPr>
        <p:grpSpPr>
          <a:xfrm>
            <a:off x="-3" y="0"/>
            <a:ext cx="12192000" cy="6864523"/>
            <a:chOff x="-3" y="0"/>
            <a:chExt cx="12192000" cy="68645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6ED64F-0B1B-354E-94B7-D2E48D8E9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48" b="9429"/>
            <a:stretch/>
          </p:blipFill>
          <p:spPr>
            <a:xfrm>
              <a:off x="-3" y="369332"/>
              <a:ext cx="12192000" cy="612585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028236-19E0-D44C-AAFC-24D02895EAD1}"/>
                </a:ext>
              </a:extLst>
            </p:cNvPr>
            <p:cNvSpPr txBox="1"/>
            <p:nvPr/>
          </p:nvSpPr>
          <p:spPr>
            <a:xfrm>
              <a:off x="-3" y="0"/>
              <a:ext cx="12192000" cy="369332"/>
            </a:xfrm>
            <a:prstGeom prst="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  <a:alpha val="48000"/>
                  </a:schemeClr>
                </a:gs>
                <a:gs pos="79000">
                  <a:schemeClr val="accent6">
                    <a:alpha val="31000"/>
                    <a:lumMod val="62000"/>
                    <a:lumOff val="38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40E5FB-667E-FA4E-9FAA-8340091DFEBF}"/>
                </a:ext>
              </a:extLst>
            </p:cNvPr>
            <p:cNvSpPr txBox="1"/>
            <p:nvPr/>
          </p:nvSpPr>
          <p:spPr>
            <a:xfrm>
              <a:off x="-3" y="6495191"/>
              <a:ext cx="12192000" cy="369332"/>
            </a:xfrm>
            <a:prstGeom prst="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  <a:alpha val="48000"/>
                  </a:schemeClr>
                </a:gs>
                <a:gs pos="79000">
                  <a:schemeClr val="accent6">
                    <a:alpha val="31000"/>
                    <a:lumMod val="62000"/>
                    <a:lumOff val="38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41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Drill: Meet your patient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690688"/>
            <a:ext cx="10641419" cy="459829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Cori </a:t>
            </a:r>
            <a:r>
              <a:rPr lang="en-US" b="1" dirty="0" err="1"/>
              <a:t>Vidman</a:t>
            </a:r>
            <a:r>
              <a:rPr lang="en-US" b="1" dirty="0"/>
              <a:t> is a 30 </a:t>
            </a:r>
            <a:r>
              <a:rPr lang="en-US" b="1" dirty="0" err="1"/>
              <a:t>yo</a:t>
            </a:r>
            <a:r>
              <a:rPr lang="en-US" b="1" dirty="0"/>
              <a:t> G2P1 female at 37w2d in active labor</a:t>
            </a:r>
          </a:p>
          <a:p>
            <a:pPr lvl="0"/>
            <a:r>
              <a:rPr lang="en-US" dirty="0"/>
              <a:t>Her PMH includes asthma, h/o rapid first labor, and a 1-wk history of cold-like symptoms, including cough. No known COVID19 exposures.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[Modify parts below per institutional plan to drill]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Part 1: Triage evaluation</a:t>
            </a:r>
          </a:p>
          <a:p>
            <a:pPr lvl="0"/>
            <a:r>
              <a:rPr lang="en-US" dirty="0"/>
              <a:t>Part 2: Moving from triage to labor room (with neuraxial placement)</a:t>
            </a:r>
          </a:p>
          <a:p>
            <a:pPr lvl="0"/>
            <a:r>
              <a:rPr lang="en-US" dirty="0"/>
              <a:t>Part 3: Fetal bradycardia and transfer to the OR</a:t>
            </a:r>
          </a:p>
          <a:p>
            <a:pPr lvl="0"/>
            <a:r>
              <a:rPr lang="en-US" dirty="0"/>
              <a:t>Part 4: STAT Cesarean delivery and conversion to general anesthesia with intubation</a:t>
            </a:r>
          </a:p>
          <a:p>
            <a:pPr lvl="0"/>
            <a:r>
              <a:rPr lang="en-US" dirty="0"/>
              <a:t>Part 5: Neonatal resuscitation and transport</a:t>
            </a:r>
          </a:p>
          <a:p>
            <a:pPr lvl="0"/>
            <a:r>
              <a:rPr lang="en-US" dirty="0"/>
              <a:t>Part 6: </a:t>
            </a:r>
            <a:r>
              <a:rPr lang="en-US" dirty="0" err="1"/>
              <a:t>Extubation</a:t>
            </a:r>
            <a:r>
              <a:rPr lang="en-US" dirty="0"/>
              <a:t>, recovery, and disposition of patient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</p:spTree>
    <p:extLst>
      <p:ext uri="{BB962C8B-B14F-4D97-AF65-F5344CB8AC3E}">
        <p14:creationId xmlns:p14="http://schemas.microsoft.com/office/powerpoint/2010/main" val="238260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Debrief: Key Points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690688"/>
            <a:ext cx="10641419" cy="4598295"/>
          </a:xfrm>
        </p:spPr>
        <p:txBody>
          <a:bodyPr>
            <a:normAutofit fontScale="77500" lnSpcReduction="20000"/>
          </a:bodyPr>
          <a:lstStyle/>
          <a:p>
            <a:r>
              <a:rPr lang="en-US" sz="5800" b="1" dirty="0"/>
              <a:t>Any reactions to the scenario before we start?</a:t>
            </a:r>
          </a:p>
          <a:p>
            <a:endParaRPr lang="en-US" sz="5800" b="1" dirty="0"/>
          </a:p>
          <a:p>
            <a:r>
              <a:rPr lang="en-US" sz="5800" b="1" dirty="0"/>
              <a:t>We will be covering the checklist of steps</a:t>
            </a:r>
          </a:p>
          <a:p>
            <a:endParaRPr lang="en-US" sz="5800" b="1" dirty="0"/>
          </a:p>
          <a:p>
            <a:r>
              <a:rPr lang="en-US" sz="5800" b="1" dirty="0"/>
              <a:t>Identify what we did well, what we need to practice more, and what unanswered questions we still have</a:t>
            </a:r>
            <a:endParaRPr lang="en-US" sz="5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</p:spTree>
    <p:extLst>
      <p:ext uri="{BB962C8B-B14F-4D97-AF65-F5344CB8AC3E}">
        <p14:creationId xmlns:p14="http://schemas.microsoft.com/office/powerpoint/2010/main" val="231560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Next steps: Follow-up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2" y="1690688"/>
            <a:ext cx="5772665" cy="4598295"/>
          </a:xfrm>
        </p:spPr>
        <p:txBody>
          <a:bodyPr>
            <a:normAutofit fontScale="62500" lnSpcReduction="20000"/>
          </a:bodyPr>
          <a:lstStyle/>
          <a:p>
            <a:r>
              <a:rPr lang="en-US" sz="5800" b="1" dirty="0"/>
              <a:t>Please fill out your evaluations</a:t>
            </a:r>
          </a:p>
          <a:p>
            <a:endParaRPr lang="en-US" sz="5800" b="1" dirty="0"/>
          </a:p>
          <a:p>
            <a:r>
              <a:rPr lang="en-US" sz="5800" b="1" dirty="0"/>
              <a:t>We will be in touch to follow-up with further questions you raised today</a:t>
            </a:r>
          </a:p>
          <a:p>
            <a:endParaRPr lang="en-US" sz="5800" b="1" dirty="0"/>
          </a:p>
          <a:p>
            <a:r>
              <a:rPr lang="en-US" sz="5800" b="1" dirty="0"/>
              <a:t>Thank you for your participation!</a:t>
            </a:r>
            <a:endParaRPr lang="en-US" sz="5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89C2E-E85E-4563-9CCE-313CC9755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047" y="1690688"/>
            <a:ext cx="5211239" cy="3696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2F5466-1FDB-463D-A95F-92173AA2AD24}"/>
              </a:ext>
            </a:extLst>
          </p:cNvPr>
          <p:cNvSpPr txBox="1"/>
          <p:nvPr/>
        </p:nvSpPr>
        <p:spPr>
          <a:xfrm>
            <a:off x="6357550" y="5447426"/>
            <a:ext cx="551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https://www.swedishnomad.com/thank-you-in-different-languages/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0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A312-2E7D-C841-92B7-50AF0FCC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391" y="627410"/>
            <a:ext cx="9224688" cy="1771758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Obstetric Anesthesia and COVID19: </a:t>
            </a:r>
            <a:b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Simulation Exercises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7D3B5-73B9-624D-A13C-661F0763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66" y="2399168"/>
            <a:ext cx="11138456" cy="32257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Author: Rebecca D. Minehart, MD, </a:t>
            </a:r>
            <a:r>
              <a:rPr lang="en-US" dirty="0" err="1"/>
              <a:t>MSHPEd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Contributors: Gill </a:t>
            </a:r>
            <a:r>
              <a:rPr lang="en-US" dirty="0" err="1"/>
              <a:t>Abir</a:t>
            </a:r>
            <a:r>
              <a:rPr lang="en-US" dirty="0"/>
              <a:t>, MD; Katie Arendt, MD; Erik Clinton, MD; Roxane Gardner, MD, </a:t>
            </a:r>
            <a:r>
              <a:rPr lang="en-US" dirty="0" err="1"/>
              <a:t>MSHPEd</a:t>
            </a:r>
            <a:r>
              <a:rPr lang="en-US" dirty="0"/>
              <a:t>, DSc; Daniel Katz, MD; Allison Lee, MD; Vanessa </a:t>
            </a:r>
            <a:r>
              <a:rPr lang="en-US" dirty="0" err="1"/>
              <a:t>Torbenson</a:t>
            </a:r>
            <a:r>
              <a:rPr lang="en-US" dirty="0"/>
              <a:t>, MD</a:t>
            </a:r>
          </a:p>
          <a:p>
            <a:pPr algn="l"/>
            <a:endParaRPr lang="en-US" dirty="0"/>
          </a:p>
          <a:p>
            <a:pPr algn="l"/>
            <a:r>
              <a:rPr lang="en-US" i="1" dirty="0"/>
              <a:t>Special thanks to Albert Chan, MD; Vivian Lau, MD; Henry Wong, MD (Prince of Wales Hospital, Hong Kong)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Updated March 18, 2020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55737-6D2C-494E-BB00-5F50593BB910}"/>
              </a:ext>
            </a:extLst>
          </p:cNvPr>
          <p:cNvGrpSpPr/>
          <p:nvPr/>
        </p:nvGrpSpPr>
        <p:grpSpPr>
          <a:xfrm>
            <a:off x="0" y="2692"/>
            <a:ext cx="14323398" cy="6855308"/>
            <a:chOff x="0" y="2692"/>
            <a:chExt cx="14323398" cy="68553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CB6D49-72F0-1442-93FA-8BD17D63B8E8}"/>
                </a:ext>
              </a:extLst>
            </p:cNvPr>
            <p:cNvSpPr txBox="1"/>
            <p:nvPr/>
          </p:nvSpPr>
          <p:spPr>
            <a:xfrm>
              <a:off x="0" y="2692"/>
              <a:ext cx="12192000" cy="646077"/>
            </a:xfrm>
            <a:prstGeom prst="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  <a:alpha val="48000"/>
                  </a:schemeClr>
                </a:gs>
                <a:gs pos="79000">
                  <a:schemeClr val="accent6">
                    <a:alpha val="31000"/>
                    <a:lumMod val="62000"/>
                    <a:lumOff val="38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EEB23-B3B2-0D40-A38B-EEE8D2B55DAB}"/>
                </a:ext>
              </a:extLst>
            </p:cNvPr>
            <p:cNvSpPr txBox="1"/>
            <p:nvPr/>
          </p:nvSpPr>
          <p:spPr>
            <a:xfrm>
              <a:off x="0" y="5381252"/>
              <a:ext cx="12192000" cy="1476748"/>
            </a:xfrm>
            <a:prstGeom prst="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  <a:alpha val="48000"/>
                  </a:schemeClr>
                </a:gs>
                <a:gs pos="79000">
                  <a:schemeClr val="accent6">
                    <a:alpha val="31000"/>
                    <a:lumMod val="62000"/>
                    <a:lumOff val="38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7" name="Content Placeholder 4" descr="A picture containing object, indoor&#10;&#10;Description automatically generated">
              <a:extLst>
                <a:ext uri="{FF2B5EF4-FFF2-40B4-BE49-F238E27FC236}">
                  <a16:creationId xmlns:a16="http://schemas.microsoft.com/office/drawing/2014/main" id="{D3369C68-C58D-1C4B-A3BB-727E57A51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3000"/>
            </a:blip>
            <a:srcRect l="16661" t="-10894" r="64454" b="-3739"/>
            <a:stretch/>
          </p:blipFill>
          <p:spPr>
            <a:xfrm>
              <a:off x="7041400" y="527231"/>
              <a:ext cx="7281998" cy="4544847"/>
            </a:xfrm>
            <a:prstGeom prst="flowChartExtract">
              <a:avLst/>
            </a:prstGeom>
          </p:spPr>
        </p:pic>
        <p:pic>
          <p:nvPicPr>
            <p:cNvPr id="8" name="Picture 7" descr="A picture containing object, indoor&#10;&#10;Description automatically generated">
              <a:extLst>
                <a:ext uri="{FF2B5EF4-FFF2-40B4-BE49-F238E27FC236}">
                  <a16:creationId xmlns:a16="http://schemas.microsoft.com/office/drawing/2014/main" id="{60346465-4F7B-244A-8932-1149C52D0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391" y="5624908"/>
              <a:ext cx="10929788" cy="1119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01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Key Learning Objectives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475716"/>
            <a:ext cx="10641419" cy="48132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i="1" dirty="0"/>
              <a:t>At the end of this exercise, learners will be able to:</a:t>
            </a:r>
          </a:p>
          <a:p>
            <a:pPr marL="0" indent="0">
              <a:buNone/>
            </a:pPr>
            <a:endParaRPr lang="en-US" sz="3500" b="1" dirty="0"/>
          </a:p>
          <a:p>
            <a:r>
              <a:rPr lang="en-US" sz="3300" b="1" dirty="0"/>
              <a:t>Demonstrate steps to care for a pregnant woman on labor and delivery with suspected COVID19</a:t>
            </a:r>
          </a:p>
          <a:p>
            <a:endParaRPr lang="en-US" sz="3300" b="1" dirty="0"/>
          </a:p>
          <a:p>
            <a:r>
              <a:rPr lang="en-US" sz="3300" b="1" dirty="0"/>
              <a:t>Apply strategies to escalate care for a pregnant woman with suspected COVID19 while limiting exposure to yourself and other healthcare workers</a:t>
            </a:r>
          </a:p>
          <a:p>
            <a:endParaRPr lang="en-US" sz="3300" b="1" dirty="0"/>
          </a:p>
          <a:p>
            <a:r>
              <a:rPr lang="en-US" sz="3300" b="1" dirty="0"/>
              <a:t>Identify the location and supply source of PPE equipment on your 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</p:spTree>
    <p:extLst>
      <p:ext uri="{BB962C8B-B14F-4D97-AF65-F5344CB8AC3E}">
        <p14:creationId xmlns:p14="http://schemas.microsoft.com/office/powerpoint/2010/main" val="27264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Overview of schedule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572999"/>
            <a:ext cx="10641419" cy="4598295"/>
          </a:xfrm>
        </p:spPr>
        <p:txBody>
          <a:bodyPr>
            <a:normAutofit fontScale="32500" lnSpcReduction="20000"/>
          </a:bodyPr>
          <a:lstStyle/>
          <a:p>
            <a:r>
              <a:rPr lang="en-US" sz="5800" b="1" dirty="0"/>
              <a:t>Introductions: 5 minutes</a:t>
            </a:r>
          </a:p>
          <a:p>
            <a:endParaRPr lang="en-US" sz="5800" b="1" dirty="0"/>
          </a:p>
          <a:p>
            <a:r>
              <a:rPr lang="en-US" sz="5800" b="1" dirty="0" err="1"/>
              <a:t>Prebrief</a:t>
            </a:r>
            <a:r>
              <a:rPr lang="en-US" sz="5800" b="1" dirty="0"/>
              <a:t> (“ground rules”): 5 minutes</a:t>
            </a:r>
          </a:p>
          <a:p>
            <a:endParaRPr lang="en-US" sz="5800" b="1" dirty="0"/>
          </a:p>
          <a:p>
            <a:r>
              <a:rPr lang="en-US" sz="5800" b="1" dirty="0"/>
              <a:t>Refresher on what we know about COVID19: 5 minutes</a:t>
            </a:r>
          </a:p>
          <a:p>
            <a:endParaRPr lang="en-US" sz="5800" b="1" dirty="0"/>
          </a:p>
          <a:p>
            <a:r>
              <a:rPr lang="en-US" sz="5800" b="1" dirty="0"/>
              <a:t>Drill: 20 minutes [modify according to which stages—may involve multiple drills over an hour] with pauses and discussions</a:t>
            </a:r>
          </a:p>
          <a:p>
            <a:endParaRPr lang="en-US" sz="5800" b="1" dirty="0"/>
          </a:p>
          <a:p>
            <a:r>
              <a:rPr lang="en-US" sz="5800" b="1" dirty="0"/>
              <a:t>Debriefing: 20 minutes</a:t>
            </a:r>
          </a:p>
          <a:p>
            <a:endParaRPr lang="en-US" sz="5800" b="1" dirty="0"/>
          </a:p>
          <a:p>
            <a:r>
              <a:rPr lang="en-US" sz="5800" b="1" dirty="0"/>
              <a:t>Evaluations: 5 minutes</a:t>
            </a:r>
          </a:p>
          <a:p>
            <a:endParaRPr lang="en-US" sz="5800" b="1" dirty="0"/>
          </a:p>
          <a:p>
            <a:r>
              <a:rPr lang="en-US" sz="5800" b="1" dirty="0"/>
              <a:t>Total time: 1 hour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</p:spTree>
    <p:extLst>
      <p:ext uri="{BB962C8B-B14F-4D97-AF65-F5344CB8AC3E}">
        <p14:creationId xmlns:p14="http://schemas.microsoft.com/office/powerpoint/2010/main" val="354543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Introductions: Simulation Drills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733" y="1615960"/>
            <a:ext cx="5645169" cy="4598295"/>
          </a:xfrm>
        </p:spPr>
        <p:txBody>
          <a:bodyPr>
            <a:normAutofit fontScale="77500" lnSpcReduction="20000"/>
          </a:bodyPr>
          <a:lstStyle/>
          <a:p>
            <a:r>
              <a:rPr lang="en-US" sz="5800" b="1" dirty="0"/>
              <a:t>Name</a:t>
            </a:r>
          </a:p>
          <a:p>
            <a:endParaRPr lang="en-US" sz="5800" b="1" dirty="0"/>
          </a:p>
          <a:p>
            <a:r>
              <a:rPr lang="en-US" sz="5800" b="1" dirty="0"/>
              <a:t>Role</a:t>
            </a:r>
          </a:p>
          <a:p>
            <a:endParaRPr lang="en-US" sz="5800" b="1" dirty="0"/>
          </a:p>
          <a:p>
            <a:r>
              <a:rPr lang="en-US" sz="5800" b="1" dirty="0"/>
              <a:t>Prior sim experience</a:t>
            </a:r>
          </a:p>
          <a:p>
            <a:endParaRPr lang="en-US" sz="5800" b="1" dirty="0"/>
          </a:p>
          <a:p>
            <a:r>
              <a:rPr lang="en-US" sz="5800" b="1" dirty="0"/>
              <a:t>Fun fact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3CB44-1491-49DE-8396-A70F3AC18BBC}"/>
              </a:ext>
            </a:extLst>
          </p:cNvPr>
          <p:cNvSpPr txBox="1"/>
          <p:nvPr/>
        </p:nvSpPr>
        <p:spPr>
          <a:xfrm>
            <a:off x="6554709" y="4901636"/>
            <a:ext cx="5575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https://www.npr.org/sections/goatsandsoda/2018/02/03/581805417/the-liberian-elbow-bump-is-your-good-friend-during-flu-season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8382903-FF61-42CD-9EE4-691EFB21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297" y="1663293"/>
            <a:ext cx="5645169" cy="31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9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Pre-brief: Simulation Drills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534562"/>
            <a:ext cx="11011857" cy="5323438"/>
          </a:xfrm>
        </p:spPr>
        <p:txBody>
          <a:bodyPr>
            <a:normAutofit fontScale="40000" lnSpcReduction="20000"/>
          </a:bodyPr>
          <a:lstStyle/>
          <a:p>
            <a:r>
              <a:rPr lang="en-US" sz="5800" b="1" dirty="0"/>
              <a:t>The purpose of this is to come together to practice rare situations related to COVID19</a:t>
            </a:r>
          </a:p>
          <a:p>
            <a:endParaRPr lang="en-US" sz="5800" b="1" dirty="0"/>
          </a:p>
          <a:p>
            <a:r>
              <a:rPr lang="en-US" sz="5800" b="1" dirty="0"/>
              <a:t>We start with the basic assumption that all of us here are intelligent, capable, care about doing their best, and want to improve</a:t>
            </a:r>
          </a:p>
          <a:p>
            <a:endParaRPr lang="en-US" sz="5800" b="1" dirty="0"/>
          </a:p>
          <a:p>
            <a:r>
              <a:rPr lang="en-US" sz="5800" b="1" dirty="0"/>
              <a:t>Missteps (and also things done well) can help us learn and we will highlight these</a:t>
            </a:r>
          </a:p>
          <a:p>
            <a:endParaRPr lang="en-US" sz="5800" b="1" dirty="0"/>
          </a:p>
          <a:p>
            <a:r>
              <a:rPr lang="en-US" sz="5800" b="1" dirty="0"/>
              <a:t>We may pause and interrupt the drill to highlight things for our learning and then have you redo certain parts</a:t>
            </a:r>
          </a:p>
          <a:p>
            <a:endParaRPr lang="en-US" sz="5800" b="1" dirty="0"/>
          </a:p>
          <a:p>
            <a:r>
              <a:rPr lang="en-US" sz="5800" b="1" dirty="0"/>
              <a:t>Focus on the problems being real, even if the equipment/mannequin is not</a:t>
            </a:r>
          </a:p>
          <a:p>
            <a:endParaRPr lang="en-US" sz="5800" b="1" dirty="0"/>
          </a:p>
          <a:p>
            <a:r>
              <a:rPr lang="en-US" sz="5800" b="1" dirty="0"/>
              <a:t>Act as you normally would 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</p:spTree>
    <p:extLst>
      <p:ext uri="{BB962C8B-B14F-4D97-AF65-F5344CB8AC3E}">
        <p14:creationId xmlns:p14="http://schemas.microsoft.com/office/powerpoint/2010/main" val="290894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Refresher: What we know about COVID19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23" y="1486949"/>
            <a:ext cx="4138192" cy="4828389"/>
          </a:xfrm>
        </p:spPr>
        <p:txBody>
          <a:bodyPr>
            <a:normAutofit fontScale="40000" lnSpcReduction="20000"/>
          </a:bodyPr>
          <a:lstStyle/>
          <a:p>
            <a:r>
              <a:rPr lang="en-US" sz="5800" b="1" dirty="0"/>
              <a:t>Has a long incubation time</a:t>
            </a:r>
          </a:p>
          <a:p>
            <a:endParaRPr lang="en-US" sz="5800" b="1" dirty="0"/>
          </a:p>
          <a:p>
            <a:r>
              <a:rPr lang="en-US" sz="5800" b="1" dirty="0"/>
              <a:t>Many with mild symptoms</a:t>
            </a:r>
          </a:p>
          <a:p>
            <a:endParaRPr lang="en-US" sz="5800" b="1" dirty="0"/>
          </a:p>
          <a:p>
            <a:r>
              <a:rPr lang="en-US" sz="5800" b="1" dirty="0"/>
              <a:t>Spread by droplets</a:t>
            </a:r>
          </a:p>
          <a:p>
            <a:endParaRPr lang="en-US" sz="5800" b="1" dirty="0"/>
          </a:p>
          <a:p>
            <a:r>
              <a:rPr lang="en-US" sz="5800" b="1" dirty="0"/>
              <a:t>Currently, most testing is limited so unknown community spread</a:t>
            </a:r>
          </a:p>
          <a:p>
            <a:endParaRPr lang="en-US" sz="5800" b="1" dirty="0"/>
          </a:p>
          <a:p>
            <a:r>
              <a:rPr lang="en-US" sz="5800" b="1" dirty="0"/>
              <a:t>Guiding principle is to minimize healthcare personnel exposed to patients who may have COVID19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B2A5E-DDB0-4DEE-A413-3910A491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9" t="10973" r="8912" b="10968"/>
          <a:stretch/>
        </p:blipFill>
        <p:spPr>
          <a:xfrm>
            <a:off x="4635374" y="1539816"/>
            <a:ext cx="6642921" cy="2646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75BED2-EB69-499B-AE17-FB104E898D14}"/>
              </a:ext>
            </a:extLst>
          </p:cNvPr>
          <p:cNvSpPr txBox="1"/>
          <p:nvPr/>
        </p:nvSpPr>
        <p:spPr>
          <a:xfrm>
            <a:off x="4635374" y="4184666"/>
            <a:ext cx="80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b="1" dirty="0"/>
              <a:t>For the most recent COVID19 updates, access these selected resources:</a:t>
            </a:r>
          </a:p>
          <a:p>
            <a:r>
              <a:rPr lang="en-US" dirty="0"/>
              <a:t>       </a:t>
            </a:r>
            <a:r>
              <a:rPr lang="en-US" b="1" dirty="0"/>
              <a:t>SOAP: 	CDC guidelines:	         WHO:            DEA Drug Shortages:  </a:t>
            </a:r>
          </a:p>
        </p:txBody>
      </p:sp>
      <p:pic>
        <p:nvPicPr>
          <p:cNvPr id="9" name="Picture 8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A2F1E644-E224-4271-8AB0-01334D24B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013" y="4810965"/>
            <a:ext cx="1158116" cy="1158116"/>
          </a:xfrm>
          <a:prstGeom prst="rect">
            <a:avLst/>
          </a:prstGeom>
        </p:spPr>
      </p:pic>
      <p:pic>
        <p:nvPicPr>
          <p:cNvPr id="14" name="Picture 13" descr="A picture containing indoor, black, white&#10;&#10;Description automatically generated">
            <a:extLst>
              <a:ext uri="{FF2B5EF4-FFF2-40B4-BE49-F238E27FC236}">
                <a16:creationId xmlns:a16="http://schemas.microsoft.com/office/drawing/2014/main" id="{9E47E6EF-5C75-47A4-B163-570D87057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83" y="4804160"/>
            <a:ext cx="1158116" cy="1158116"/>
          </a:xfrm>
          <a:prstGeom prst="rect">
            <a:avLst/>
          </a:prstGeom>
        </p:spPr>
      </p:pic>
      <p:pic>
        <p:nvPicPr>
          <p:cNvPr id="18" name="Picture 17" descr="A picture containing crossword, indoor, black, photo&#10;&#10;Description automatically generated">
            <a:extLst>
              <a:ext uri="{FF2B5EF4-FFF2-40B4-BE49-F238E27FC236}">
                <a16:creationId xmlns:a16="http://schemas.microsoft.com/office/drawing/2014/main" id="{F69C2A73-8F92-4526-8DC3-0D83E5F2F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409" y="4796658"/>
            <a:ext cx="1214050" cy="1214050"/>
          </a:xfrm>
          <a:prstGeom prst="rect">
            <a:avLst/>
          </a:prstGeom>
        </p:spPr>
      </p:pic>
      <p:pic>
        <p:nvPicPr>
          <p:cNvPr id="20" name="Picture 19" descr="A picture containing black, clock, drawing&#10;&#10;Description automatically generated">
            <a:extLst>
              <a:ext uri="{FF2B5EF4-FFF2-40B4-BE49-F238E27FC236}">
                <a16:creationId xmlns:a16="http://schemas.microsoft.com/office/drawing/2014/main" id="{4B38B54E-A376-40EA-9885-025353FAB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0353" y="4758906"/>
            <a:ext cx="1214050" cy="12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Refresher: What PPE do I need?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7AA837-94E7-2E41-9875-0152FB49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690688"/>
            <a:ext cx="10641419" cy="4598295"/>
          </a:xfrm>
        </p:spPr>
        <p:txBody>
          <a:bodyPr>
            <a:normAutofit fontScale="40000" lnSpcReduction="20000"/>
          </a:bodyPr>
          <a:lstStyle/>
          <a:p>
            <a:r>
              <a:rPr lang="en-US" sz="5800" b="1" dirty="0"/>
              <a:t>[Insert institutional guidelines here]</a:t>
            </a:r>
          </a:p>
          <a:p>
            <a:endParaRPr lang="en-US" sz="5800" b="1" dirty="0"/>
          </a:p>
          <a:p>
            <a:r>
              <a:rPr lang="en-US" sz="5800" b="1" dirty="0"/>
              <a:t>Best is to limit COVID19 spread by having symptomatic patients wear masks and alerting personnel in L&amp;D units ahead of time that patients are coming</a:t>
            </a:r>
          </a:p>
          <a:p>
            <a:endParaRPr lang="en-US" sz="5800" b="1" dirty="0"/>
          </a:p>
          <a:p>
            <a:r>
              <a:rPr lang="en-US" sz="5800" b="1" dirty="0"/>
              <a:t>Aerosolizing procedures (e.g., intubation) are thought to be riskier for spread</a:t>
            </a:r>
          </a:p>
          <a:p>
            <a:endParaRPr lang="en-US" sz="5800" b="1" dirty="0"/>
          </a:p>
          <a:p>
            <a:r>
              <a:rPr lang="en-US" sz="5800" b="1" dirty="0"/>
              <a:t>For patients with COVID19 or suspected COVID19:</a:t>
            </a:r>
          </a:p>
          <a:p>
            <a:pPr lvl="1"/>
            <a:r>
              <a:rPr lang="en-US" sz="5000" b="1" dirty="0"/>
              <a:t>For neuraxial procedures: surgical mask plus PPE (or per institution)</a:t>
            </a:r>
          </a:p>
          <a:p>
            <a:pPr lvl="1"/>
            <a:endParaRPr lang="en-US" sz="5000" b="1" dirty="0"/>
          </a:p>
          <a:p>
            <a:pPr lvl="1"/>
            <a:r>
              <a:rPr lang="en-US" sz="5000" b="1" dirty="0"/>
              <a:t>For intubation: N95 mask or PAPR for ALL PERSONNEL in room (or per institution)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</p:spTree>
    <p:extLst>
      <p:ext uri="{BB962C8B-B14F-4D97-AF65-F5344CB8AC3E}">
        <p14:creationId xmlns:p14="http://schemas.microsoft.com/office/powerpoint/2010/main" val="130737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8CD0-E124-A746-94DB-74E06C9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What questions do you have before the drill?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A8B85-F669-6F47-B4DC-5F2CFB352967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5D866-BAE8-AE41-A2AC-319D415754A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48000"/>
                </a:schemeClr>
              </a:gs>
              <a:gs pos="79000">
                <a:schemeClr val="accent6">
                  <a:alpha val="31000"/>
                  <a:lumMod val="62000"/>
                  <a:lumOff val="38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E66FAE-5547-6C49-9EF1-9A43E3B8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50" y="6288983"/>
            <a:ext cx="5772665" cy="593731"/>
          </a:xfrm>
          <a:prstGeom prst="rect">
            <a:avLst/>
          </a:prstGeom>
        </p:spPr>
      </p:pic>
      <p:pic>
        <p:nvPicPr>
          <p:cNvPr id="7" name="Content Placeholder 4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7BC19536-AB94-FE4D-B643-0935AD22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6661" t="-10894" r="64454" b="-3739"/>
          <a:stretch/>
        </p:blipFill>
        <p:spPr>
          <a:xfrm>
            <a:off x="9859170" y="-17123"/>
            <a:ext cx="2989259" cy="1866392"/>
          </a:xfrm>
          <a:prstGeom prst="flowChartExtra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81AFB-8EC9-4BEA-93AB-64673BF83B8E}"/>
              </a:ext>
            </a:extLst>
          </p:cNvPr>
          <p:cNvSpPr txBox="1"/>
          <p:nvPr/>
        </p:nvSpPr>
        <p:spPr>
          <a:xfrm>
            <a:off x="2242713" y="5831541"/>
            <a:ext cx="77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https://insight.ieeeusa.org/articles/never-have-any-questions-as-your-last-slide/</a:t>
            </a:r>
            <a:endParaRPr lang="en-US" dirty="0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26F4E69-717C-490C-8A19-359BDB63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867" y="1425443"/>
            <a:ext cx="7550266" cy="44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AP Task Force for OBGYN Edu Template" id="{38061DDC-C9A7-4F4C-9285-E0F33B9BB58F}" vid="{9A88499B-DC23-E746-9FA9-88C7D87446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758</Words>
  <Application>Microsoft Macintosh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Obstetric Anesthesia and COVID19:  Simulation Exercises</vt:lpstr>
      <vt:lpstr>Key Learning Objectives</vt:lpstr>
      <vt:lpstr>Overview of schedule</vt:lpstr>
      <vt:lpstr>Introductions: Simulation Drills</vt:lpstr>
      <vt:lpstr>Pre-brief: Simulation Drills</vt:lpstr>
      <vt:lpstr>Refresher: What we know about COVID19</vt:lpstr>
      <vt:lpstr>Refresher: What PPE do I need?</vt:lpstr>
      <vt:lpstr>What questions do you have before the drill?</vt:lpstr>
      <vt:lpstr>Drill: Meet your patient</vt:lpstr>
      <vt:lpstr>Debrief: Key Points</vt:lpstr>
      <vt:lpstr>Next steps: 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Jeanette Esau</cp:lastModifiedBy>
  <cp:revision>102</cp:revision>
  <dcterms:created xsi:type="dcterms:W3CDTF">2019-01-08T00:59:05Z</dcterms:created>
  <dcterms:modified xsi:type="dcterms:W3CDTF">2020-03-20T16:53:11Z</dcterms:modified>
</cp:coreProperties>
</file>